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handoutMasterIdLst>
    <p:handoutMasterId r:id="rId32"/>
  </p:handoutMasterIdLst>
  <p:sldIdLst>
    <p:sldId id="292" r:id="rId2"/>
    <p:sldId id="293" r:id="rId3"/>
    <p:sldId id="273" r:id="rId4"/>
    <p:sldId id="265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60" r:id="rId26"/>
    <p:sldId id="459" r:id="rId27"/>
    <p:sldId id="461" r:id="rId28"/>
    <p:sldId id="462" r:id="rId29"/>
    <p:sldId id="463" r:id="rId30"/>
    <p:sldId id="449" r:id="rId3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A05"/>
    <a:srgbClr val="6E32E0"/>
    <a:srgbClr val="DCDDDF"/>
    <a:srgbClr val="F5F5F5"/>
    <a:srgbClr val="5827B3"/>
    <a:srgbClr val="0066CC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1" autoAdjust="0"/>
    <p:restoredTop sz="94648"/>
  </p:normalViewPr>
  <p:slideViewPr>
    <p:cSldViewPr snapToGrid="0" snapToObjects="1">
      <p:cViewPr varScale="1">
        <p:scale>
          <a:sx n="111" d="100"/>
          <a:sy n="111" d="100"/>
        </p:scale>
        <p:origin x="-468" y="-78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9" d="100"/>
          <a:sy n="139" d="100"/>
        </p:scale>
        <p:origin x="49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6D61DD1-2DDB-4D15-BE23-7034422ADF82}" type="datetimeFigureOut">
              <a:rPr lang="ru-RU"/>
              <a:pPr>
                <a:defRPr/>
              </a:pPr>
              <a:t>25.12.2021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38E874-ECB0-4505-AF71-83A3E9D9E1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990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6626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3009900"/>
            <a:ext cx="9037637" cy="26003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6500" smtClean="0">
                <a:latin typeface="Roboto"/>
                <a:ea typeface="Roboto"/>
                <a:cs typeface="Roboto"/>
              </a:rPr>
              <a:t>R</a:t>
            </a:r>
            <a:endParaRPr lang="ru-RU" sz="65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6627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6628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4"/>
          <p:cNvSpPr txBox="1">
            <a:spLocks noChangeArrowheads="1"/>
          </p:cNvSpPr>
          <p:nvPr/>
        </p:nvSpPr>
        <p:spPr bwMode="auto">
          <a:xfrm>
            <a:off x="411163" y="288925"/>
            <a:ext cx="6278562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Residuals:</a:t>
            </a:r>
          </a:p>
          <a:p>
            <a:pPr>
              <a:spcBef>
                <a:spcPct val="50000"/>
              </a:spcBef>
            </a:pPr>
            <a:r>
              <a:rPr lang="ru-RU"/>
              <a:t>Одно из важных условий для построения модели линейной регрессии является предположение, что ошибки следуют нормальному распределению</a:t>
            </a:r>
          </a:p>
        </p:txBody>
      </p:sp>
      <p:pic>
        <p:nvPicPr>
          <p:cNvPr id="3584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738" y="2339975"/>
            <a:ext cx="2628900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8438" y="1757363"/>
            <a:ext cx="64135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4"/>
          <p:cNvSpPr txBox="1">
            <a:spLocks noChangeArrowheads="1"/>
          </p:cNvSpPr>
          <p:nvPr/>
        </p:nvSpPr>
        <p:spPr bwMode="auto">
          <a:xfrm>
            <a:off x="568325" y="296863"/>
            <a:ext cx="11368088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Coefficients:</a:t>
            </a:r>
          </a:p>
          <a:p>
            <a:pPr>
              <a:spcBef>
                <a:spcPct val="50000"/>
              </a:spcBef>
            </a:pPr>
            <a:r>
              <a:rPr lang="ru-RU"/>
              <a:t>с помощью </a:t>
            </a:r>
            <a:r>
              <a:rPr lang="en-US"/>
              <a:t>t-</a:t>
            </a:r>
            <a:r>
              <a:rPr lang="ru-RU"/>
              <a:t>статистики Стьюдента можно проверить значимость коэффициентов построенной модели</a:t>
            </a:r>
            <a:r>
              <a:rPr lang="en-US"/>
              <a:t> </a:t>
            </a:r>
            <a:endParaRPr lang="ru-RU"/>
          </a:p>
        </p:txBody>
      </p:sp>
      <p:sp>
        <p:nvSpPr>
          <p:cNvPr id="36866" name="Text Box 6"/>
          <p:cNvSpPr txBox="1">
            <a:spLocks noChangeArrowheads="1"/>
          </p:cNvSpPr>
          <p:nvPr/>
        </p:nvSpPr>
        <p:spPr bwMode="auto">
          <a:xfrm>
            <a:off x="847725" y="4173538"/>
            <a:ext cx="10569575" cy="174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</a:t>
            </a:r>
            <a:r>
              <a:rPr lang="ru-RU"/>
              <a:t> дает значения </a:t>
            </a:r>
            <a:r>
              <a:rPr lang="en-US"/>
              <a:t>t</a:t>
            </a:r>
            <a:r>
              <a:rPr lang="ru-RU"/>
              <a:t>-статистики, </a:t>
            </a:r>
            <a:r>
              <a:rPr lang="en-US"/>
              <a:t>p-value </a:t>
            </a:r>
            <a:r>
              <a:rPr lang="ru-RU"/>
              <a:t>и с помощью «*» отмечает наиболее значимые коэффициенты</a:t>
            </a:r>
          </a:p>
          <a:p>
            <a:pPr>
              <a:spcBef>
                <a:spcPct val="50000"/>
              </a:spcBef>
            </a:pPr>
            <a:r>
              <a:rPr lang="ru-RU"/>
              <a:t>В строке </a:t>
            </a:r>
            <a:r>
              <a:rPr lang="en-US"/>
              <a:t> Signif.codes </a:t>
            </a:r>
            <a:r>
              <a:rPr lang="ru-RU"/>
              <a:t>приведена расшифровка обозначений:</a:t>
            </a:r>
            <a:r>
              <a:rPr lang="en-US"/>
              <a:t> </a:t>
            </a:r>
            <a:r>
              <a:rPr lang="ru-RU"/>
              <a:t>например, «***» соответствуют </a:t>
            </a:r>
            <a:r>
              <a:rPr lang="en-US"/>
              <a:t>p-value</a:t>
            </a:r>
            <a:r>
              <a:rPr lang="ru-RU"/>
              <a:t>, лежащей между нулем и  0.001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1185863"/>
            <a:ext cx="484822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2"/>
          <p:cNvSpPr txBox="1">
            <a:spLocks noChangeArrowheads="1"/>
          </p:cNvSpPr>
          <p:nvPr/>
        </p:nvSpPr>
        <p:spPr bwMode="auto">
          <a:xfrm>
            <a:off x="939800" y="411163"/>
            <a:ext cx="3978275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Residual Standard Error:</a:t>
            </a:r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37890" name="Text Box 7"/>
          <p:cNvSpPr txBox="1">
            <a:spLocks noChangeArrowheads="1"/>
          </p:cNvSpPr>
          <p:nvPr/>
        </p:nvSpPr>
        <p:spPr bwMode="auto">
          <a:xfrm>
            <a:off x="1073150" y="3551238"/>
            <a:ext cx="79644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RSE </a:t>
            </a:r>
            <a:r>
              <a:rPr lang="ru-RU"/>
              <a:t>вычисляется следующим образом:</a:t>
            </a:r>
          </a:p>
        </p:txBody>
      </p:sp>
      <p:sp>
        <p:nvSpPr>
          <p:cNvPr id="37891" name="Text Box 8"/>
          <p:cNvSpPr txBox="1">
            <a:spLocks noChangeArrowheads="1"/>
          </p:cNvSpPr>
          <p:nvPr/>
        </p:nvSpPr>
        <p:spPr bwMode="auto">
          <a:xfrm>
            <a:off x="1073150" y="4910138"/>
            <a:ext cx="956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98 степеней свободы = </a:t>
            </a:r>
            <a:r>
              <a:rPr lang="en-US"/>
              <a:t>k –n -1</a:t>
            </a:r>
            <a:r>
              <a:rPr lang="ru-RU"/>
              <a:t>, где </a:t>
            </a:r>
            <a:r>
              <a:rPr lang="en-US"/>
              <a:t>k</a:t>
            </a:r>
            <a:r>
              <a:rPr lang="ru-RU"/>
              <a:t> –объем выборки, </a:t>
            </a:r>
            <a:r>
              <a:rPr lang="en-US"/>
              <a:t>n</a:t>
            </a:r>
            <a:r>
              <a:rPr lang="ru-RU"/>
              <a:t> – число предикторов (в нашем случае 1 предиктор - это нижнее давление</a:t>
            </a:r>
          </a:p>
        </p:txBody>
      </p:sp>
      <p:pic>
        <p:nvPicPr>
          <p:cNvPr id="3789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766763"/>
            <a:ext cx="48006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9800" y="4068763"/>
            <a:ext cx="5521325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4"/>
          <p:cNvSpPr txBox="1">
            <a:spLocks noChangeArrowheads="1"/>
          </p:cNvSpPr>
          <p:nvPr/>
        </p:nvSpPr>
        <p:spPr bwMode="auto">
          <a:xfrm>
            <a:off x="452438" y="215900"/>
            <a:ext cx="4649787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Multiple R-squared: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38914" name="Text Box 6"/>
          <p:cNvSpPr txBox="1">
            <a:spLocks noChangeArrowheads="1"/>
          </p:cNvSpPr>
          <p:nvPr/>
        </p:nvSpPr>
        <p:spPr bwMode="auto">
          <a:xfrm>
            <a:off x="6607175" y="452438"/>
            <a:ext cx="4935538" cy="5775325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2000"/>
              <a:t> </a:t>
            </a:r>
            <a:r>
              <a:rPr lang="en-US" sz="2000">
                <a:solidFill>
                  <a:srgbClr val="0066CC"/>
                </a:solidFill>
              </a:rPr>
              <a:t>R</a:t>
            </a:r>
            <a:r>
              <a:rPr lang="ru-RU" sz="2000">
                <a:solidFill>
                  <a:srgbClr val="0066CC"/>
                </a:solidFill>
              </a:rPr>
              <a:t>-</a:t>
            </a:r>
            <a:r>
              <a:rPr lang="en-US">
                <a:solidFill>
                  <a:srgbClr val="0066CC"/>
                </a:solidFill>
              </a:rPr>
              <a:t> squared</a:t>
            </a:r>
            <a:r>
              <a:rPr lang="en-US"/>
              <a:t> –</a:t>
            </a:r>
            <a:r>
              <a:rPr lang="ru-RU"/>
              <a:t> коэффициент детерминации</a:t>
            </a:r>
          </a:p>
          <a:p>
            <a:pPr>
              <a:spcBef>
                <a:spcPct val="50000"/>
              </a:spcBef>
            </a:pPr>
            <a:r>
              <a:rPr lang="ru-RU"/>
              <a:t>Показывает, какую часть изменчивости величины </a:t>
            </a:r>
            <a:r>
              <a:rPr lang="en-US" b="1" i="1"/>
              <a:t>y</a:t>
            </a:r>
            <a:r>
              <a:rPr lang="en-US" i="1"/>
              <a:t> </a:t>
            </a:r>
            <a:r>
              <a:rPr lang="ru-RU"/>
              <a:t>описала построенная модель</a:t>
            </a:r>
            <a:endParaRPr lang="en-US"/>
          </a:p>
          <a:p>
            <a:pPr>
              <a:spcBef>
                <a:spcPct val="50000"/>
              </a:spcBef>
            </a:pPr>
            <a:r>
              <a:rPr lang="ru-RU"/>
              <a:t>Посчитать эту величину можно следующим образом: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С увеличением числа предикторов коэффициент детерминации растет, </a:t>
            </a:r>
          </a:p>
          <a:p>
            <a:pPr>
              <a:spcBef>
                <a:spcPct val="50000"/>
              </a:spcBef>
            </a:pPr>
            <a:r>
              <a:rPr lang="en-US" b="1">
                <a:solidFill>
                  <a:srgbClr val="0066CC"/>
                </a:solidFill>
              </a:rPr>
              <a:t>Adjusted R-squared</a:t>
            </a:r>
            <a:r>
              <a:rPr lang="en-US"/>
              <a:t>  </a:t>
            </a:r>
            <a:r>
              <a:rPr lang="ru-RU"/>
              <a:t>решает эту проблему</a:t>
            </a:r>
          </a:p>
          <a:p>
            <a:pPr>
              <a:spcBef>
                <a:spcPct val="50000"/>
              </a:spcBef>
            </a:pPr>
            <a:r>
              <a:rPr lang="ru-RU"/>
              <a:t>Если добавленные новые предикторы не вносят весомого вклада в модель, то этот параметр будет падать, в противном случае расти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3891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995363"/>
            <a:ext cx="5484812" cy="327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62813" y="2262188"/>
            <a:ext cx="378777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29425" y="5475288"/>
            <a:ext cx="3827463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9188" y="5053013"/>
            <a:ext cx="2752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 Box 13"/>
          <p:cNvSpPr txBox="1">
            <a:spLocks noChangeArrowheads="1"/>
          </p:cNvSpPr>
          <p:nvPr/>
        </p:nvSpPr>
        <p:spPr bwMode="auto">
          <a:xfrm>
            <a:off x="1681163" y="5708650"/>
            <a:ext cx="3648075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>
                <a:latin typeface="Times New Roman" pitchFamily="18" charset="0"/>
              </a:rPr>
              <a:t> k- </a:t>
            </a:r>
            <a:r>
              <a:rPr lang="ru-RU" sz="1400" i="1">
                <a:latin typeface="Times New Roman" pitchFamily="18" charset="0"/>
              </a:rPr>
              <a:t>число наблюдений</a:t>
            </a:r>
          </a:p>
          <a:p>
            <a:pPr>
              <a:spcBef>
                <a:spcPct val="50000"/>
              </a:spcBef>
            </a:pPr>
            <a:r>
              <a:rPr lang="en-US" sz="1400" i="1">
                <a:latin typeface="Times New Roman" pitchFamily="18" charset="0"/>
              </a:rPr>
              <a:t>n – </a:t>
            </a:r>
            <a:r>
              <a:rPr lang="ru-RU" sz="1400" i="1">
                <a:latin typeface="Times New Roman" pitchFamily="18" charset="0"/>
              </a:rPr>
              <a:t>число предикторов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6"/>
          <p:cNvSpPr txBox="1">
            <a:spLocks noChangeArrowheads="1"/>
          </p:cNvSpPr>
          <p:nvPr/>
        </p:nvSpPr>
        <p:spPr bwMode="auto">
          <a:xfrm>
            <a:off x="658813" y="279400"/>
            <a:ext cx="8970962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F-statistic </a:t>
            </a:r>
            <a:r>
              <a:rPr lang="ru-RU"/>
              <a:t>:</a:t>
            </a:r>
          </a:p>
          <a:p>
            <a:pPr>
              <a:spcBef>
                <a:spcPct val="50000"/>
              </a:spcBef>
            </a:pPr>
            <a:r>
              <a:rPr lang="ru-RU"/>
              <a:t>позволяет оценить значимость построенной модели в целом</a:t>
            </a:r>
          </a:p>
        </p:txBody>
      </p:sp>
      <p:pic>
        <p:nvPicPr>
          <p:cNvPr id="3993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3025" y="1771650"/>
            <a:ext cx="3178175" cy="33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813" y="1495425"/>
            <a:ext cx="5576887" cy="327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8588" y="387350"/>
            <a:ext cx="6973887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1163" y="2728913"/>
            <a:ext cx="49149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5429250" y="2174875"/>
            <a:ext cx="4184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 b="1">
                <a:solidFill>
                  <a:schemeClr val="accent2"/>
                </a:solidFill>
                <a:latin typeface="Roboto"/>
              </a:rPr>
              <a:t>Сравним </a:t>
            </a:r>
            <a:r>
              <a:rPr lang="en-US" sz="1600" b="1">
                <a:solidFill>
                  <a:schemeClr val="accent2"/>
                </a:solidFill>
                <a:latin typeface="Roboto"/>
              </a:rPr>
              <a:t>Multiple R-squared</a:t>
            </a:r>
            <a:endParaRPr lang="ru-RU" sz="1600" b="1">
              <a:solidFill>
                <a:schemeClr val="accent2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2"/>
          <p:cNvSpPr txBox="1">
            <a:spLocks noChangeArrowheads="1"/>
          </p:cNvSpPr>
          <p:nvPr/>
        </p:nvSpPr>
        <p:spPr bwMode="auto">
          <a:xfrm>
            <a:off x="1042988" y="214313"/>
            <a:ext cx="10874375" cy="674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600" b="1">
                <a:solidFill>
                  <a:srgbClr val="5827B3"/>
                </a:solidFill>
              </a:rPr>
              <a:t>ANOVA</a:t>
            </a:r>
          </a:p>
          <a:p>
            <a:pPr>
              <a:spcBef>
                <a:spcPct val="50000"/>
              </a:spcBef>
            </a:pPr>
            <a:r>
              <a:rPr lang="ru-RU" sz="2200"/>
              <a:t>Дисперсионный анализ (</a:t>
            </a:r>
            <a:r>
              <a:rPr lang="en-US"/>
              <a:t>ANOVA</a:t>
            </a:r>
            <a:r>
              <a:rPr lang="ru-RU"/>
              <a:t>- </a:t>
            </a:r>
            <a:r>
              <a:rPr lang="en-US"/>
              <a:t>analysis of variance</a:t>
            </a:r>
            <a:r>
              <a:rPr lang="ru-RU"/>
              <a:t>)</a:t>
            </a:r>
            <a:r>
              <a:rPr lang="ru-RU" sz="2200"/>
              <a:t> используется, когда мы хотим выяснить влияние одного или нескольких факторов на количественную переменную (</a:t>
            </a:r>
            <a:r>
              <a:rPr lang="ru-RU" sz="2200" b="1"/>
              <a:t>отклик</a:t>
            </a:r>
            <a:r>
              <a:rPr lang="ru-RU" sz="2200"/>
              <a:t>)</a:t>
            </a:r>
          </a:p>
          <a:p>
            <a:pPr>
              <a:spcBef>
                <a:spcPct val="50000"/>
              </a:spcBef>
            </a:pPr>
            <a:r>
              <a:rPr lang="ru-RU"/>
              <a:t>                 </a:t>
            </a:r>
          </a:p>
          <a:p>
            <a:pPr>
              <a:spcBef>
                <a:spcPct val="50000"/>
              </a:spcBef>
            </a:pPr>
            <a:r>
              <a:rPr lang="ru-RU"/>
              <a:t>		     </a:t>
            </a:r>
            <a:r>
              <a:rPr lang="en-US"/>
              <a:t>ANOVA</a:t>
            </a:r>
            <a:endParaRPr lang="ru-RU"/>
          </a:p>
          <a:p>
            <a:pPr algn="ctr"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r>
              <a:rPr lang="ru-RU" sz="2200"/>
              <a:t>однофакторный            многофакторный</a:t>
            </a:r>
          </a:p>
          <a:p>
            <a:pPr>
              <a:spcBef>
                <a:spcPct val="50000"/>
              </a:spcBef>
            </a:pPr>
            <a:r>
              <a:rPr lang="ru-RU" sz="2200"/>
              <a:t>   анализ                                анализ</a:t>
            </a:r>
          </a:p>
          <a:p>
            <a:pPr>
              <a:spcBef>
                <a:spcPct val="50000"/>
              </a:spcBef>
            </a:pPr>
            <a:endParaRPr lang="ru-RU" sz="2200"/>
          </a:p>
          <a:p>
            <a:pPr>
              <a:spcBef>
                <a:spcPct val="50000"/>
              </a:spcBef>
            </a:pPr>
            <a:endParaRPr lang="ru-RU" sz="2200"/>
          </a:p>
          <a:p>
            <a:pPr>
              <a:spcBef>
                <a:spcPct val="50000"/>
              </a:spcBef>
            </a:pPr>
            <a:endParaRPr lang="en-US" sz="2200"/>
          </a:p>
          <a:p>
            <a:pPr algn="ctr">
              <a:spcBef>
                <a:spcPct val="50000"/>
              </a:spcBef>
            </a:pPr>
            <a:endParaRPr lang="en-US" sz="2200"/>
          </a:p>
          <a:p>
            <a:pPr algn="ctr">
              <a:spcBef>
                <a:spcPct val="50000"/>
              </a:spcBef>
            </a:pPr>
            <a:endParaRPr lang="en-US"/>
          </a:p>
          <a:p>
            <a:pPr algn="ctr">
              <a:spcBef>
                <a:spcPct val="50000"/>
              </a:spcBef>
            </a:pPr>
            <a:endParaRPr lang="ru-RU"/>
          </a:p>
        </p:txBody>
      </p:sp>
      <p:sp>
        <p:nvSpPr>
          <p:cNvPr id="41986" name="Line 6"/>
          <p:cNvSpPr>
            <a:spLocks noChangeShapeType="1"/>
          </p:cNvSpPr>
          <p:nvPr/>
        </p:nvSpPr>
        <p:spPr bwMode="auto">
          <a:xfrm flipH="1">
            <a:off x="2027238" y="2684463"/>
            <a:ext cx="1003300" cy="560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1987" name="Line 9"/>
          <p:cNvSpPr>
            <a:spLocks noChangeShapeType="1"/>
          </p:cNvSpPr>
          <p:nvPr/>
        </p:nvSpPr>
        <p:spPr bwMode="auto">
          <a:xfrm>
            <a:off x="4149725" y="2655888"/>
            <a:ext cx="963613" cy="560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pic>
        <p:nvPicPr>
          <p:cNvPr id="41988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3863" y="2514600"/>
            <a:ext cx="5143500" cy="383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 Box 11"/>
          <p:cNvSpPr txBox="1">
            <a:spLocks noChangeArrowheads="1"/>
          </p:cNvSpPr>
          <p:nvPr/>
        </p:nvSpPr>
        <p:spPr bwMode="auto">
          <a:xfrm>
            <a:off x="1612900" y="4191000"/>
            <a:ext cx="4818063" cy="1819275"/>
          </a:xfrm>
          <a:prstGeom prst="rect">
            <a:avLst/>
          </a:prstGeom>
          <a:noFill/>
          <a:ln w="25400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Используем, чтобы избежать множественных сравнений, которые приводят к росту вероятности ошибки первого рода</a:t>
            </a:r>
          </a:p>
          <a:p>
            <a:pPr>
              <a:spcBef>
                <a:spcPct val="50000"/>
              </a:spcBef>
            </a:pPr>
            <a:r>
              <a:rPr lang="ru-RU" sz="1400"/>
              <a:t>При использовании поправок на множественные сравнения, растет вероятность ошибки второго рода  с ужесточением уровня значимости</a:t>
            </a:r>
          </a:p>
          <a:p>
            <a:pPr>
              <a:spcBef>
                <a:spcPct val="50000"/>
              </a:spcBef>
            </a:pPr>
            <a:endParaRPr lang="ru-RU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8713" y="628650"/>
            <a:ext cx="5564187" cy="420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3538" y="5491163"/>
            <a:ext cx="7737475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Text Box 9"/>
          <p:cNvSpPr txBox="1">
            <a:spLocks noChangeArrowheads="1"/>
          </p:cNvSpPr>
          <p:nvPr/>
        </p:nvSpPr>
        <p:spPr bwMode="auto">
          <a:xfrm>
            <a:off x="854075" y="763588"/>
            <a:ext cx="5054600" cy="572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Задача сводится к сравнению средних арифметических по подгруппам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В </a:t>
            </a:r>
            <a:r>
              <a:rPr lang="en-US"/>
              <a:t>ANOVA </a:t>
            </a:r>
            <a:r>
              <a:rPr lang="ru-RU"/>
              <a:t>мы имеем дело с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объясненной (факторной дисперсией, межгрупповой)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 необъясненной( внутригрупповой)</a:t>
            </a:r>
          </a:p>
          <a:p>
            <a:pPr>
              <a:spcBef>
                <a:spcPct val="50000"/>
              </a:spcBef>
            </a:pPr>
            <a:r>
              <a:rPr lang="ru-RU"/>
              <a:t>На данном рисунке видно ,что межгрупповая дисперсия очень мала, что предполагает, что данный фактор не оказывает влияния на числовую переменную</a:t>
            </a:r>
            <a:endParaRPr lang="en-US"/>
          </a:p>
          <a:p>
            <a:pPr>
              <a:spcBef>
                <a:spcPct val="50000"/>
              </a:spcBef>
            </a:pPr>
            <a:r>
              <a:rPr lang="ru-RU"/>
              <a:t>С помощью </a:t>
            </a:r>
            <a:r>
              <a:rPr lang="en-US"/>
              <a:t>ANOVA</a:t>
            </a:r>
            <a:r>
              <a:rPr lang="ru-RU"/>
              <a:t> мы можем проверить наше предположение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4"/>
          <p:cNvSpPr txBox="1">
            <a:spLocks noChangeArrowheads="1"/>
          </p:cNvSpPr>
          <p:nvPr/>
        </p:nvSpPr>
        <p:spPr bwMode="auto">
          <a:xfrm>
            <a:off x="579438" y="334963"/>
            <a:ext cx="1043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44034" name="Text Box 6"/>
          <p:cNvSpPr txBox="1">
            <a:spLocks noChangeArrowheads="1"/>
          </p:cNvSpPr>
          <p:nvPr/>
        </p:nvSpPr>
        <p:spPr bwMode="auto">
          <a:xfrm>
            <a:off x="442913" y="334963"/>
            <a:ext cx="10874375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400" b="1" u="sng">
                <a:solidFill>
                  <a:srgbClr val="5827B3"/>
                </a:solidFill>
              </a:rPr>
              <a:t>Три важных условия при проведении дисперсионного анализа:</a:t>
            </a:r>
          </a:p>
          <a:p>
            <a:pPr marL="342900" indent="-342900" algn="ctr">
              <a:spcBef>
                <a:spcPct val="50000"/>
              </a:spcBef>
            </a:pPr>
            <a:endParaRPr lang="ru-RU" sz="2400" b="1" u="sng">
              <a:solidFill>
                <a:srgbClr val="5827B3"/>
              </a:solidFill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Случайность и независимость измерений -  </a:t>
            </a:r>
            <a:r>
              <a:rPr lang="ru-RU" b="1">
                <a:solidFill>
                  <a:srgbClr val="FF0A05"/>
                </a:solidFill>
              </a:rPr>
              <a:t>ОБЯЗАТЕЛЬНОЕ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Переменная-отклик следует нормальному распределению в группах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Гомоскедастичность дисперсий</a:t>
            </a:r>
          </a:p>
        </p:txBody>
      </p:sp>
      <p:sp>
        <p:nvSpPr>
          <p:cNvPr id="44035" name="Text Box 7"/>
          <p:cNvSpPr txBox="1">
            <a:spLocks noChangeArrowheads="1"/>
          </p:cNvSpPr>
          <p:nvPr/>
        </p:nvSpPr>
        <p:spPr bwMode="auto">
          <a:xfrm>
            <a:off x="1130300" y="3519488"/>
            <a:ext cx="8918575" cy="1757362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При невыполнении 2 или 3 условия дисперсионного анализа растет вероятность принять значимые факторы за незначимые</a:t>
            </a:r>
          </a:p>
          <a:p>
            <a:pPr>
              <a:spcBef>
                <a:spcPct val="50000"/>
              </a:spcBef>
            </a:pPr>
            <a:r>
              <a:rPr lang="ru-RU"/>
              <a:t>Но ко 2 условию </a:t>
            </a:r>
            <a:r>
              <a:rPr lang="en-US"/>
              <a:t>anova </a:t>
            </a:r>
            <a:r>
              <a:rPr lang="ru-RU"/>
              <a:t>менее чувствителен</a:t>
            </a:r>
          </a:p>
          <a:p>
            <a:pPr>
              <a:spcBef>
                <a:spcPct val="50000"/>
              </a:spcBef>
            </a:pPr>
            <a:r>
              <a:rPr lang="ru-RU"/>
              <a:t>Если одно из этих условий не выполняется, следует это отметить в конечном результате исследования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5"/>
          <p:cNvSpPr txBox="1">
            <a:spLocks noChangeArrowheads="1"/>
          </p:cNvSpPr>
          <p:nvPr/>
        </p:nvSpPr>
        <p:spPr bwMode="auto">
          <a:xfrm>
            <a:off x="649288" y="323850"/>
            <a:ext cx="11306175" cy="158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600" b="1">
                <a:solidFill>
                  <a:srgbClr val="5827B3"/>
                </a:solidFill>
              </a:rPr>
              <a:t>Сбалансированные и несбалансированные данные</a:t>
            </a:r>
          </a:p>
          <a:p>
            <a:pPr>
              <a:spcBef>
                <a:spcPct val="50000"/>
              </a:spcBef>
            </a:pPr>
            <a:endParaRPr lang="ru-RU" sz="1600"/>
          </a:p>
          <a:p>
            <a:pPr>
              <a:spcBef>
                <a:spcPct val="50000"/>
              </a:spcBef>
            </a:pPr>
            <a:r>
              <a:rPr lang="ru-RU" sz="1600"/>
              <a:t>Если данные имеют разное количество наблюдений в группе, то мы имеем дело с несбалансированными данными</a:t>
            </a:r>
          </a:p>
          <a:p>
            <a:pPr>
              <a:spcBef>
                <a:spcPct val="50000"/>
              </a:spcBef>
            </a:pPr>
            <a:endParaRPr lang="ru-RU" sz="1600"/>
          </a:p>
        </p:txBody>
      </p:sp>
      <p:pic>
        <p:nvPicPr>
          <p:cNvPr id="4505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9563"/>
            <a:ext cx="12018963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7650" name="Заголовок 2"/>
          <p:cNvSpPr>
            <a:spLocks noGrp="1"/>
          </p:cNvSpPr>
          <p:nvPr>
            <p:ph type="title"/>
          </p:nvPr>
        </p:nvSpPr>
        <p:spPr bwMode="auto">
          <a:xfrm>
            <a:off x="288925" y="2114550"/>
            <a:ext cx="11409363" cy="28971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4800" b="1" smtClean="0">
                <a:latin typeface="Roboto Medium"/>
                <a:ea typeface="Roboto Medium"/>
                <a:cs typeface="Roboto Medium"/>
              </a:rPr>
              <a:t/>
            </a:r>
            <a:br>
              <a:rPr lang="ru-RU" sz="4800" b="1" smtClean="0">
                <a:latin typeface="Roboto Medium"/>
                <a:ea typeface="Roboto Medium"/>
                <a:cs typeface="Roboto Medium"/>
              </a:rPr>
            </a:br>
            <a:r>
              <a:rPr lang="ru-RU" sz="5000" b="1" smtClean="0">
                <a:latin typeface="Arial" charset="0"/>
                <a:ea typeface="Roboto Medium"/>
                <a:cs typeface="Roboto Medium"/>
              </a:rPr>
              <a:t>Язык </a:t>
            </a:r>
            <a:r>
              <a:rPr lang="en-US" sz="5000" b="1" smtClean="0">
                <a:latin typeface="Arial" charset="0"/>
                <a:ea typeface="Roboto Medium"/>
                <a:cs typeface="Roboto Medium"/>
              </a:rPr>
              <a:t>R </a:t>
            </a:r>
            <a:r>
              <a:rPr lang="ru-RU" sz="5000" b="1" smtClean="0">
                <a:latin typeface="Arial" charset="0"/>
                <a:ea typeface="Roboto Medium"/>
                <a:cs typeface="Roboto Medium"/>
              </a:rPr>
              <a:t>для анализа данных</a:t>
            </a:r>
            <a:r>
              <a:rPr lang="ru-RU" sz="4400" smtClean="0">
                <a:latin typeface="Arial" charset="0"/>
                <a:ea typeface="Roboto Medium"/>
                <a:cs typeface="Roboto Medium"/>
              </a:rPr>
              <a:t> </a:t>
            </a:r>
            <a:br>
              <a:rPr lang="ru-RU" sz="4400" smtClean="0">
                <a:latin typeface="Arial" charset="0"/>
                <a:ea typeface="Roboto Medium"/>
                <a:cs typeface="Roboto Medium"/>
              </a:rPr>
            </a:br>
            <a:r>
              <a:rPr lang="en-US" sz="4800" b="1" smtClean="0">
                <a:latin typeface="Roboto Medium"/>
                <a:ea typeface="Roboto Medium"/>
                <a:cs typeface="Roboto Medium"/>
              </a:rPr>
              <a:t/>
            </a:r>
            <a:br>
              <a:rPr lang="en-US" sz="4800" b="1" smtClean="0">
                <a:latin typeface="Roboto Medium"/>
                <a:ea typeface="Roboto Medium"/>
                <a:cs typeface="Roboto Medium"/>
              </a:rPr>
            </a:br>
            <a:endParaRPr lang="ru-RU" sz="4800" b="1" smtClean="0">
              <a:latin typeface="Roboto Medium"/>
              <a:ea typeface="Roboto Medium"/>
              <a:cs typeface="Roboto Medium"/>
            </a:endParaRPr>
          </a:p>
        </p:txBody>
      </p:sp>
      <p:pic>
        <p:nvPicPr>
          <p:cNvPr id="27651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endParaRPr lang="ru-RU" sz="220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4"/>
          <p:cNvSpPr txBox="1">
            <a:spLocks noChangeArrowheads="1"/>
          </p:cNvSpPr>
          <p:nvPr/>
        </p:nvSpPr>
        <p:spPr bwMode="auto">
          <a:xfrm>
            <a:off x="855663" y="492125"/>
            <a:ext cx="10028237" cy="174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 Если размеры выборок одинаковые, то неоднородность дисперсий слабо влияет на результат. 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ru-RU"/>
              <a:t> Слабые отклонения от нормальности не сильно влияют на результат. В однофакторном дисперсионном анализе  при больших объемах выборок можно пренебречь этим условием</a:t>
            </a:r>
          </a:p>
          <a:p>
            <a:pPr>
              <a:spcBef>
                <a:spcPct val="50000"/>
              </a:spcBef>
            </a:pPr>
            <a:r>
              <a:rPr lang="ru-RU"/>
              <a:t> </a:t>
            </a:r>
          </a:p>
        </p:txBody>
      </p:sp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1760538" y="2625725"/>
            <a:ext cx="8377237" cy="935038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Если данный имеют дисбаланс, то </a:t>
            </a:r>
            <a:r>
              <a:rPr lang="en-US"/>
              <a:t>ANOVA </a:t>
            </a:r>
            <a:r>
              <a:rPr lang="ru-RU"/>
              <a:t>становится более чувствительным к нарушениям условий его применения. Нарушение условий ведет  к росту вероятности ошибки первого рода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4"/>
          <p:cNvSpPr txBox="1">
            <a:spLocks noChangeArrowheads="1"/>
          </p:cNvSpPr>
          <p:nvPr/>
        </p:nvSpPr>
        <p:spPr bwMode="auto">
          <a:xfrm>
            <a:off x="2201863" y="255588"/>
            <a:ext cx="7050087" cy="1277937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Выполняются ли условия:</a:t>
            </a:r>
          </a:p>
          <a:p>
            <a:pPr algn="ctr">
              <a:spcBef>
                <a:spcPct val="50000"/>
              </a:spcBef>
            </a:pPr>
            <a:r>
              <a:rPr lang="ru-RU" sz="1400"/>
              <a:t>1.Независимость и случайность наблюдений</a:t>
            </a:r>
          </a:p>
          <a:p>
            <a:pPr algn="ctr">
              <a:spcBef>
                <a:spcPct val="50000"/>
              </a:spcBef>
            </a:pPr>
            <a:r>
              <a:rPr lang="ru-RU" sz="1400"/>
              <a:t>                     2 Отклик следует нормальному распределению в группах</a:t>
            </a:r>
          </a:p>
          <a:p>
            <a:pPr>
              <a:spcBef>
                <a:spcPct val="50000"/>
              </a:spcBef>
            </a:pPr>
            <a:r>
              <a:rPr lang="ru-RU" sz="1400"/>
              <a:t>                       3 Однородность дисперсий в группах?</a:t>
            </a:r>
          </a:p>
        </p:txBody>
      </p:sp>
      <p:sp>
        <p:nvSpPr>
          <p:cNvPr id="47106" name="Text Box 5"/>
          <p:cNvSpPr txBox="1">
            <a:spLocks noChangeArrowheads="1"/>
          </p:cNvSpPr>
          <p:nvPr/>
        </p:nvSpPr>
        <p:spPr bwMode="auto">
          <a:xfrm>
            <a:off x="3273425" y="2305050"/>
            <a:ext cx="785813" cy="30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да</a:t>
            </a:r>
          </a:p>
        </p:txBody>
      </p:sp>
      <p:sp>
        <p:nvSpPr>
          <p:cNvPr id="47107" name="Text Box 6"/>
          <p:cNvSpPr txBox="1">
            <a:spLocks noChangeArrowheads="1"/>
          </p:cNvSpPr>
          <p:nvPr/>
        </p:nvSpPr>
        <p:spPr bwMode="auto">
          <a:xfrm>
            <a:off x="1149350" y="4087813"/>
            <a:ext cx="2909888" cy="533400"/>
          </a:xfrm>
          <a:prstGeom prst="rect">
            <a:avLst/>
          </a:prstGeom>
          <a:noFill/>
          <a:ln w="15875">
            <a:solidFill>
              <a:srgbClr val="5827B3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Не влияет порядок включения фактора в модель</a:t>
            </a:r>
            <a:endParaRPr lang="ru-RU" sz="1600"/>
          </a:p>
        </p:txBody>
      </p:sp>
      <p:sp>
        <p:nvSpPr>
          <p:cNvPr id="47108" name="Text Box 7"/>
          <p:cNvSpPr txBox="1">
            <a:spLocks noChangeArrowheads="1"/>
          </p:cNvSpPr>
          <p:nvPr/>
        </p:nvSpPr>
        <p:spPr bwMode="auto">
          <a:xfrm>
            <a:off x="8832850" y="2940050"/>
            <a:ext cx="2468563" cy="533400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Непараметрический дисперсионный анализ</a:t>
            </a:r>
          </a:p>
        </p:txBody>
      </p:sp>
      <p:sp>
        <p:nvSpPr>
          <p:cNvPr id="47109" name="Text Box 9"/>
          <p:cNvSpPr txBox="1">
            <a:spLocks noChangeArrowheads="1"/>
          </p:cNvSpPr>
          <p:nvPr/>
        </p:nvSpPr>
        <p:spPr bwMode="auto">
          <a:xfrm>
            <a:off x="8429625" y="2154238"/>
            <a:ext cx="80645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нет</a:t>
            </a:r>
          </a:p>
        </p:txBody>
      </p:sp>
      <p:sp>
        <p:nvSpPr>
          <p:cNvPr id="47110" name="Text Box 10"/>
          <p:cNvSpPr txBox="1">
            <a:spLocks noChangeArrowheads="1"/>
          </p:cNvSpPr>
          <p:nvPr/>
        </p:nvSpPr>
        <p:spPr bwMode="auto">
          <a:xfrm>
            <a:off x="2770188" y="3186113"/>
            <a:ext cx="3973512" cy="320675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Данные сбалансированные?</a:t>
            </a:r>
          </a:p>
        </p:txBody>
      </p:sp>
      <p:sp>
        <p:nvSpPr>
          <p:cNvPr id="47111" name="Text Box 12"/>
          <p:cNvSpPr txBox="1">
            <a:spLocks noChangeArrowheads="1"/>
          </p:cNvSpPr>
          <p:nvPr/>
        </p:nvSpPr>
        <p:spPr bwMode="auto">
          <a:xfrm>
            <a:off x="5438775" y="1708150"/>
            <a:ext cx="2124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частично  (</a:t>
            </a:r>
            <a:r>
              <a:rPr lang="en-US" sz="1400"/>
              <a:t>1+ </a:t>
            </a:r>
            <a:r>
              <a:rPr lang="ru-RU" sz="1400"/>
              <a:t>2 или 3)</a:t>
            </a:r>
          </a:p>
        </p:txBody>
      </p:sp>
      <p:sp>
        <p:nvSpPr>
          <p:cNvPr id="47112" name="Line 13"/>
          <p:cNvSpPr>
            <a:spLocks noChangeShapeType="1"/>
          </p:cNvSpPr>
          <p:nvPr/>
        </p:nvSpPr>
        <p:spPr bwMode="auto">
          <a:xfrm flipH="1">
            <a:off x="3754438" y="1708150"/>
            <a:ext cx="669925" cy="147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13" name="Line 14"/>
          <p:cNvSpPr>
            <a:spLocks noChangeShapeType="1"/>
          </p:cNvSpPr>
          <p:nvPr/>
        </p:nvSpPr>
        <p:spPr bwMode="auto">
          <a:xfrm flipH="1">
            <a:off x="5384800" y="1708150"/>
            <a:ext cx="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14" name="Line 15"/>
          <p:cNvSpPr>
            <a:spLocks noChangeShapeType="1"/>
          </p:cNvSpPr>
          <p:nvPr/>
        </p:nvSpPr>
        <p:spPr bwMode="auto">
          <a:xfrm>
            <a:off x="7807325" y="1708150"/>
            <a:ext cx="1219200" cy="1231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15" name="Text Box 17"/>
          <p:cNvSpPr txBox="1">
            <a:spLocks noChangeArrowheads="1"/>
          </p:cNvSpPr>
          <p:nvPr/>
        </p:nvSpPr>
        <p:spPr bwMode="auto">
          <a:xfrm>
            <a:off x="2035175" y="3721100"/>
            <a:ext cx="474663" cy="30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да</a:t>
            </a:r>
          </a:p>
        </p:txBody>
      </p:sp>
      <p:sp>
        <p:nvSpPr>
          <p:cNvPr id="47116" name="Text Box 19"/>
          <p:cNvSpPr txBox="1">
            <a:spLocks noChangeArrowheads="1"/>
          </p:cNvSpPr>
          <p:nvPr/>
        </p:nvSpPr>
        <p:spPr bwMode="auto">
          <a:xfrm>
            <a:off x="6224588" y="5743575"/>
            <a:ext cx="2801937" cy="639763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model&lt;- lm()</a:t>
            </a:r>
            <a:r>
              <a:rPr lang="ru-RU" sz="1400"/>
              <a:t>, затем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en-US" sz="1400"/>
              <a:t>anova(model)</a:t>
            </a:r>
            <a:endParaRPr lang="ru-RU" sz="1400"/>
          </a:p>
        </p:txBody>
      </p:sp>
      <p:sp>
        <p:nvSpPr>
          <p:cNvPr id="47117" name="Text Box 20"/>
          <p:cNvSpPr txBox="1">
            <a:spLocks noChangeArrowheads="1"/>
          </p:cNvSpPr>
          <p:nvPr/>
        </p:nvSpPr>
        <p:spPr bwMode="auto">
          <a:xfrm>
            <a:off x="5545138" y="4141788"/>
            <a:ext cx="5348287" cy="1127125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Влияет порядок включения фактора в модель.  Предварительное исследование о влиянии фактора</a:t>
            </a:r>
            <a:r>
              <a:rPr lang="ru-RU"/>
              <a:t> </a:t>
            </a:r>
          </a:p>
          <a:p>
            <a:pPr>
              <a:spcBef>
                <a:spcPct val="50000"/>
              </a:spcBef>
            </a:pPr>
            <a:r>
              <a:rPr lang="en-US" sz="1400"/>
              <a:t>plot.design()</a:t>
            </a:r>
            <a:r>
              <a:rPr lang="ru-RU" sz="1400"/>
              <a:t> (первым в модель включаем тот фактор, который показывает большую изменчивость)</a:t>
            </a:r>
          </a:p>
        </p:txBody>
      </p:sp>
      <p:sp>
        <p:nvSpPr>
          <p:cNvPr id="47118" name="Text Box 21"/>
          <p:cNvSpPr txBox="1">
            <a:spLocks noChangeArrowheads="1"/>
          </p:cNvSpPr>
          <p:nvPr/>
        </p:nvSpPr>
        <p:spPr bwMode="auto">
          <a:xfrm>
            <a:off x="1749425" y="5016500"/>
            <a:ext cx="2309813" cy="746125"/>
          </a:xfrm>
          <a:prstGeom prst="rect">
            <a:avLst/>
          </a:prstGeom>
          <a:noFill/>
          <a:ln w="15875">
            <a:solidFill>
              <a:srgbClr val="333399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aov()</a:t>
            </a:r>
            <a:r>
              <a:rPr lang="ru-RU" sz="1400"/>
              <a:t>   или </a:t>
            </a:r>
          </a:p>
          <a:p>
            <a:r>
              <a:rPr lang="en-US" sz="1400"/>
              <a:t>model&lt;- lm()</a:t>
            </a:r>
            <a:r>
              <a:rPr lang="ru-RU" sz="1400"/>
              <a:t>, затем</a:t>
            </a:r>
            <a:endParaRPr lang="en-US" sz="1400"/>
          </a:p>
          <a:p>
            <a:r>
              <a:rPr lang="en-US" sz="1400"/>
              <a:t>anova(model)</a:t>
            </a:r>
            <a:endParaRPr lang="ru-RU" sz="1400"/>
          </a:p>
        </p:txBody>
      </p:sp>
      <p:sp>
        <p:nvSpPr>
          <p:cNvPr id="47119" name="Line 22"/>
          <p:cNvSpPr>
            <a:spLocks noChangeShapeType="1"/>
          </p:cNvSpPr>
          <p:nvPr/>
        </p:nvSpPr>
        <p:spPr bwMode="auto">
          <a:xfrm>
            <a:off x="2762250" y="4621213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20" name="Line 23"/>
          <p:cNvSpPr>
            <a:spLocks noChangeShapeType="1"/>
          </p:cNvSpPr>
          <p:nvPr/>
        </p:nvSpPr>
        <p:spPr bwMode="auto">
          <a:xfrm>
            <a:off x="7188200" y="5316538"/>
            <a:ext cx="0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21" name="Text Box 25"/>
          <p:cNvSpPr txBox="1">
            <a:spLocks noChangeArrowheads="1"/>
          </p:cNvSpPr>
          <p:nvPr/>
        </p:nvSpPr>
        <p:spPr bwMode="auto">
          <a:xfrm>
            <a:off x="4651375" y="2154238"/>
            <a:ext cx="2398713" cy="639762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Нормализация данных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en-US" sz="1400"/>
              <a:t>Z-score | mini- max</a:t>
            </a:r>
            <a:endParaRPr lang="ru-RU" sz="1400"/>
          </a:p>
        </p:txBody>
      </p:sp>
      <p:sp>
        <p:nvSpPr>
          <p:cNvPr id="47122" name="Line 26"/>
          <p:cNvSpPr>
            <a:spLocks noChangeShapeType="1"/>
          </p:cNvSpPr>
          <p:nvPr/>
        </p:nvSpPr>
        <p:spPr bwMode="auto">
          <a:xfrm>
            <a:off x="5545138" y="2873375"/>
            <a:ext cx="0" cy="265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23" name="Text Box 22"/>
          <p:cNvSpPr txBox="1">
            <a:spLocks noChangeArrowheads="1"/>
          </p:cNvSpPr>
          <p:nvPr/>
        </p:nvSpPr>
        <p:spPr bwMode="auto">
          <a:xfrm>
            <a:off x="6007100" y="3721100"/>
            <a:ext cx="1317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47124" name="Text Box 27"/>
          <p:cNvSpPr txBox="1">
            <a:spLocks noChangeArrowheads="1"/>
          </p:cNvSpPr>
          <p:nvPr/>
        </p:nvSpPr>
        <p:spPr bwMode="auto">
          <a:xfrm>
            <a:off x="2762250" y="6116638"/>
            <a:ext cx="1887538" cy="533400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Интерпретация результата</a:t>
            </a:r>
          </a:p>
        </p:txBody>
      </p:sp>
      <p:sp>
        <p:nvSpPr>
          <p:cNvPr id="47125" name="Text Box 28"/>
          <p:cNvSpPr txBox="1">
            <a:spLocks noChangeArrowheads="1"/>
          </p:cNvSpPr>
          <p:nvPr/>
        </p:nvSpPr>
        <p:spPr bwMode="auto">
          <a:xfrm>
            <a:off x="9429750" y="5915025"/>
            <a:ext cx="2565400" cy="746125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Интерпретация результата. Указать условие, которое не было соблюдено</a:t>
            </a:r>
          </a:p>
        </p:txBody>
      </p:sp>
      <p:cxnSp>
        <p:nvCxnSpPr>
          <p:cNvPr id="47126" name="AutoShape 30"/>
          <p:cNvCxnSpPr>
            <a:cxnSpLocks noChangeShapeType="1"/>
            <a:stCxn id="47118" idx="1"/>
            <a:endCxn id="47124" idx="1"/>
          </p:cNvCxnSpPr>
          <p:nvPr/>
        </p:nvCxnSpPr>
        <p:spPr bwMode="auto">
          <a:xfrm rot="10800000" flipH="1" flipV="1">
            <a:off x="1741488" y="5389563"/>
            <a:ext cx="1012825" cy="993775"/>
          </a:xfrm>
          <a:prstGeom prst="bentConnector3">
            <a:avLst>
              <a:gd name="adj1" fmla="val -2178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7127" name="AutoShape 32"/>
          <p:cNvCxnSpPr>
            <a:cxnSpLocks noChangeShapeType="1"/>
            <a:stCxn id="47116" idx="2"/>
          </p:cNvCxnSpPr>
          <p:nvPr/>
        </p:nvCxnSpPr>
        <p:spPr bwMode="auto">
          <a:xfrm rot="16200000" flipH="1">
            <a:off x="8478837" y="5538788"/>
            <a:ext cx="98425" cy="18034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7128" name="AutoShape 34"/>
          <p:cNvCxnSpPr>
            <a:cxnSpLocks noChangeShapeType="1"/>
            <a:stCxn id="47110" idx="1"/>
          </p:cNvCxnSpPr>
          <p:nvPr/>
        </p:nvCxnSpPr>
        <p:spPr bwMode="auto">
          <a:xfrm rot="10800000" flipV="1">
            <a:off x="2509838" y="3346450"/>
            <a:ext cx="252412" cy="71755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47129" name="Line 35"/>
          <p:cNvSpPr>
            <a:spLocks noChangeShapeType="1"/>
          </p:cNvSpPr>
          <p:nvPr/>
        </p:nvSpPr>
        <p:spPr bwMode="auto">
          <a:xfrm>
            <a:off x="6007100" y="3538538"/>
            <a:ext cx="0" cy="593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30" name="Text Box 9"/>
          <p:cNvSpPr txBox="1">
            <a:spLocks noChangeArrowheads="1"/>
          </p:cNvSpPr>
          <p:nvPr/>
        </p:nvSpPr>
        <p:spPr bwMode="auto">
          <a:xfrm>
            <a:off x="6007100" y="3721100"/>
            <a:ext cx="806450" cy="3048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/>
              <a:t>нет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7"/>
          <p:cNvSpPr txBox="1">
            <a:spLocks noChangeArrowheads="1"/>
          </p:cNvSpPr>
          <p:nvPr/>
        </p:nvSpPr>
        <p:spPr bwMode="auto">
          <a:xfrm>
            <a:off x="1101725" y="785813"/>
            <a:ext cx="7866063" cy="382587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ВЫВОД : стараемся делать одинаковые выборки </a:t>
            </a:r>
          </a:p>
        </p:txBody>
      </p:sp>
      <p:sp>
        <p:nvSpPr>
          <p:cNvPr id="48130" name="Text Box 8"/>
          <p:cNvSpPr txBox="1">
            <a:spLocks noChangeArrowheads="1"/>
          </p:cNvSpPr>
          <p:nvPr/>
        </p:nvSpPr>
        <p:spPr bwMode="auto">
          <a:xfrm>
            <a:off x="1101725" y="1482725"/>
            <a:ext cx="9723438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Задача: проведем исследование влияния 2-х факторов: пол и уровень глюкозы на верхнее давление</a:t>
            </a:r>
          </a:p>
          <a:p>
            <a:pPr>
              <a:spcBef>
                <a:spcPct val="50000"/>
              </a:spcBef>
            </a:pPr>
            <a:r>
              <a:rPr lang="ru-RU"/>
              <a:t>1.Берем выборки. Соблюдаем условие случайности и независимости</a:t>
            </a:r>
          </a:p>
        </p:txBody>
      </p:sp>
      <p:pic>
        <p:nvPicPr>
          <p:cNvPr id="4813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863" y="2911475"/>
            <a:ext cx="6640512" cy="284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2325" y="838200"/>
            <a:ext cx="2238375" cy="3876675"/>
          </a:xfrm>
          <a:prstGeom prst="rect">
            <a:avLst/>
          </a:prstGeom>
          <a:noFill/>
          <a:ln w="15875">
            <a:solidFill>
              <a:srgbClr val="000080"/>
            </a:solidFill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904875" y="285750"/>
            <a:ext cx="873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На этом этапе цель : построить дата фрэйм, как показано справа</a:t>
            </a:r>
          </a:p>
        </p:txBody>
      </p:sp>
      <p:pic>
        <p:nvPicPr>
          <p:cNvPr id="4915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913" y="987425"/>
            <a:ext cx="9456737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300" y="4895850"/>
            <a:ext cx="5133975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1308100"/>
            <a:ext cx="6373812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Text Box 5"/>
          <p:cNvSpPr txBox="1">
            <a:spLocks noChangeArrowheads="1"/>
          </p:cNvSpPr>
          <p:nvPr/>
        </p:nvSpPr>
        <p:spPr bwMode="auto">
          <a:xfrm>
            <a:off x="1219200" y="354013"/>
            <a:ext cx="8199438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/>
              <a:t>2. Разведочный анализ</a:t>
            </a:r>
            <a:endParaRPr lang="en-US"/>
          </a:p>
          <a:p>
            <a:pPr algn="ctr">
              <a:spcBef>
                <a:spcPct val="50000"/>
              </a:spcBef>
            </a:pPr>
            <a:r>
              <a:rPr lang="ru-RU"/>
              <a:t>2.1 Для наглядности представим данные графически</a:t>
            </a:r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1450" y="2628900"/>
            <a:ext cx="5616575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0" name="Text Box 7"/>
          <p:cNvSpPr txBox="1">
            <a:spLocks noChangeArrowheads="1"/>
          </p:cNvSpPr>
          <p:nvPr/>
        </p:nvSpPr>
        <p:spPr bwMode="auto">
          <a:xfrm>
            <a:off x="520700" y="4759325"/>
            <a:ext cx="51133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Видим небольшую неоднородность дисперсий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4"/>
          <p:cNvSpPr txBox="1">
            <a:spLocks noChangeArrowheads="1"/>
          </p:cNvSpPr>
          <p:nvPr/>
        </p:nvSpPr>
        <p:spPr bwMode="auto">
          <a:xfrm>
            <a:off x="1101725" y="323850"/>
            <a:ext cx="100584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2.2  Помимо визуальной  оценки однородности дисперсий ( п.2.1) проверим гомоскедастичность с помощью специальных критериев</a:t>
            </a:r>
          </a:p>
          <a:p>
            <a:pPr>
              <a:spcBef>
                <a:spcPct val="50000"/>
              </a:spcBef>
            </a:pPr>
            <a:r>
              <a:rPr lang="ru-RU"/>
              <a:t>Распространенные критерии:</a:t>
            </a:r>
          </a:p>
        </p:txBody>
      </p:sp>
      <p:graphicFrame>
        <p:nvGraphicFramePr>
          <p:cNvPr id="51229" name="Group 29"/>
          <p:cNvGraphicFramePr>
            <a:graphicFrameLocks noGrp="1"/>
          </p:cNvGraphicFramePr>
          <p:nvPr>
            <p:ph idx="4294967295"/>
          </p:nvPr>
        </p:nvGraphicFramePr>
        <p:xfrm>
          <a:off x="1739900" y="1573213"/>
          <a:ext cx="9842500" cy="5090352"/>
        </p:xfrm>
        <a:graphic>
          <a:graphicData uri="http://schemas.openxmlformats.org/drawingml/2006/table">
            <a:tbl>
              <a:tblPr/>
              <a:tblGrid>
                <a:gridCol w="3281363"/>
                <a:gridCol w="2312987"/>
                <a:gridCol w="4248150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Критерий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Функция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Условия применения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64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F-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критерий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var.test()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1)Для сравнения 2-х дисперсий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2)Возможен разный объем выборок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177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Критерий Бартлетта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bartlett.test()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Для множественных сравнений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Объемы выборки могут быть различны, но не менее 3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Должно соблюдаться условие нормальности. Тест очень чувствительный к нарушению этого условия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9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Критерий Кохрена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 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cochran.test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()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package “outliers”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Для множественных сравнений</a:t>
                      </a:r>
                    </a:p>
                    <a:p>
                      <a:pPr marL="457200" marR="0" lvl="0" indent="-4572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2)     </a:t>
                      </a: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Одинаковый объем выборок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1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Критерий Левенэ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leveneTest ()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package “car”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Аналог критерий Барлетта, но считается менее чувствительным к нарушению условия нормальности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919163"/>
            <a:ext cx="1831975" cy="278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4675" y="919163"/>
            <a:ext cx="698500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576263" y="265113"/>
            <a:ext cx="102790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2.2. Проверим предположение о нормальности распределений с помощью</a:t>
            </a:r>
            <a:r>
              <a:rPr lang="en-US"/>
              <a:t> qq</a:t>
            </a:r>
            <a:r>
              <a:rPr lang="ru-RU"/>
              <a:t>-графика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1851025"/>
            <a:ext cx="7069137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0" name="Text Box 5"/>
          <p:cNvSpPr txBox="1">
            <a:spLocks noChangeArrowheads="1"/>
          </p:cNvSpPr>
          <p:nvPr/>
        </p:nvSpPr>
        <p:spPr bwMode="auto">
          <a:xfrm>
            <a:off x="717550" y="658813"/>
            <a:ext cx="8662988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Воспользуемся критерием Бартлетта. 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3251" name="Text Box 6"/>
          <p:cNvSpPr txBox="1">
            <a:spLocks noChangeArrowheads="1"/>
          </p:cNvSpPr>
          <p:nvPr/>
        </p:nvSpPr>
        <p:spPr bwMode="auto">
          <a:xfrm>
            <a:off x="1003300" y="4168775"/>
            <a:ext cx="8553450" cy="174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Принимаем нулевую гипотезу на уровне значимости 0.05 . Статистически значимых различий между дисперсиями выборок нет</a:t>
            </a:r>
          </a:p>
          <a:p>
            <a:pPr>
              <a:spcBef>
                <a:spcPct val="50000"/>
              </a:spcBef>
            </a:pPr>
            <a:endParaRPr lang="ru-RU" dirty="0"/>
          </a:p>
          <a:p>
            <a:pPr>
              <a:spcBef>
                <a:spcPct val="50000"/>
              </a:spcBef>
            </a:pPr>
            <a:r>
              <a:rPr lang="ru-RU" smtClean="0"/>
              <a:t>Теперь </a:t>
            </a:r>
            <a:r>
              <a:rPr lang="ru-RU" dirty="0"/>
              <a:t>можно приступать непосредственно к самому дисперсионному анализу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2"/>
          <p:cNvSpPr txBox="1">
            <a:spLocks noChangeArrowheads="1"/>
          </p:cNvSpPr>
          <p:nvPr/>
        </p:nvSpPr>
        <p:spPr bwMode="auto">
          <a:xfrm>
            <a:off x="766763" y="279400"/>
            <a:ext cx="9382125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Сбалансированные  данные НЕ влияют на порядок включения факторов в модель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54274" name="Text Box 5"/>
          <p:cNvSpPr txBox="1">
            <a:spLocks noChangeArrowheads="1"/>
          </p:cNvSpPr>
          <p:nvPr/>
        </p:nvSpPr>
        <p:spPr bwMode="auto">
          <a:xfrm>
            <a:off x="1384300" y="3394075"/>
            <a:ext cx="4991100" cy="595313"/>
          </a:xfrm>
          <a:prstGeom prst="rect">
            <a:avLst/>
          </a:prstGeom>
          <a:noFill/>
          <a:ln w="15875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Чтобы не прописывать эффект взаимодействия, факторы </a:t>
            </a:r>
            <a:r>
              <a:rPr lang="ru-RU"/>
              <a:t> </a:t>
            </a:r>
            <a:r>
              <a:rPr lang="ru-RU" sz="1400"/>
              <a:t>в модели указывать с помощью знака «*»</a:t>
            </a:r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0" y="1079500"/>
            <a:ext cx="7007225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4300" y="4324350"/>
            <a:ext cx="5775325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7938" y="1416050"/>
            <a:ext cx="7613650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8" name="Text Box 5"/>
          <p:cNvSpPr txBox="1">
            <a:spLocks noChangeArrowheads="1"/>
          </p:cNvSpPr>
          <p:nvPr/>
        </p:nvSpPr>
        <p:spPr bwMode="auto">
          <a:xfrm>
            <a:off x="1474788" y="392113"/>
            <a:ext cx="886936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600" b="1">
                <a:solidFill>
                  <a:srgbClr val="5827B3"/>
                </a:solidFill>
              </a:rPr>
              <a:t>Интерпретация результата</a:t>
            </a:r>
          </a:p>
        </p:txBody>
      </p:sp>
      <p:sp>
        <p:nvSpPr>
          <p:cNvPr id="55299" name="Text Box 6"/>
          <p:cNvSpPr txBox="1">
            <a:spLocks noChangeArrowheads="1"/>
          </p:cNvSpPr>
          <p:nvPr/>
        </p:nvSpPr>
        <p:spPr bwMode="auto">
          <a:xfrm>
            <a:off x="1277938" y="3559175"/>
            <a:ext cx="83280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Взаимодействие факторов «уровень глюкозы» и «пол» , а также сами факторы не оказывают  значимого эффекта на давление пациента  на уровне значимости  0.05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28674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600" smtClean="0">
                <a:latin typeface="Roboto"/>
                <a:ea typeface="Roboto"/>
                <a:cs typeface="Roboto"/>
              </a:rPr>
              <a:t>Линейная регрессия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z="2600" smtClean="0">
                <a:latin typeface="Roboto"/>
                <a:ea typeface="Roboto"/>
                <a:cs typeface="Roboto"/>
              </a:rPr>
              <a:t>Дисперсионный анализ</a:t>
            </a:r>
            <a:endParaRPr lang="en-US" sz="26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r>
              <a:rPr lang="ru-RU" sz="2000" smtClean="0">
                <a:latin typeface="Roboto"/>
                <a:ea typeface="Roboto"/>
                <a:cs typeface="Roboto"/>
              </a:rPr>
              <a:t> 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en-US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endParaRPr lang="en-US" sz="20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z="24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2"/>
          <p:cNvSpPr txBox="1">
            <a:spLocks noChangeArrowheads="1"/>
          </p:cNvSpPr>
          <p:nvPr/>
        </p:nvSpPr>
        <p:spPr bwMode="auto">
          <a:xfrm>
            <a:off x="1130300" y="384175"/>
            <a:ext cx="10275888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ru-RU"/>
              <a:t>Итоги: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Научились подбирать линейную модель  с помощью функции </a:t>
            </a:r>
            <a:r>
              <a:rPr lang="en-US"/>
              <a:t>lm()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Интерпретировать результат: оценивать значимость коэффициентов (критерий </a:t>
            </a:r>
            <a:r>
              <a:rPr lang="en-US"/>
              <a:t>t) </a:t>
            </a:r>
            <a:r>
              <a:rPr lang="ru-RU"/>
              <a:t>и самой модели в целом (критерий </a:t>
            </a:r>
            <a:r>
              <a:rPr lang="en-US"/>
              <a:t>F)</a:t>
            </a:r>
            <a:endParaRPr lang="ru-RU"/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Рассмотрели, чем отличаются параметры </a:t>
            </a:r>
            <a:r>
              <a:rPr lang="en-US"/>
              <a:t>R </a:t>
            </a:r>
            <a:r>
              <a:rPr lang="ru-RU"/>
              <a:t>и </a:t>
            </a:r>
            <a:r>
              <a:rPr lang="en-US"/>
              <a:t>R</a:t>
            </a:r>
            <a:r>
              <a:rPr lang="en-US" sz="1200"/>
              <a:t>adj</a:t>
            </a:r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Рассмотрели условия для проведения </a:t>
            </a:r>
            <a:r>
              <a:rPr lang="en-US"/>
              <a:t>ANOVA</a:t>
            </a:r>
            <a:endParaRPr lang="ru-RU"/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Составили общую схему действий для </a:t>
            </a:r>
            <a:r>
              <a:rPr lang="en-US"/>
              <a:t>ANOVA </a:t>
            </a:r>
            <a:r>
              <a:rPr lang="ru-RU"/>
              <a:t>при сбалансированных и несбалансированных данных</a:t>
            </a:r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Изучили различные методы в  </a:t>
            </a:r>
            <a:r>
              <a:rPr lang="en-US"/>
              <a:t>R </a:t>
            </a:r>
            <a:r>
              <a:rPr lang="ru-RU"/>
              <a:t>проверки выборок на однородность дисперсий </a:t>
            </a:r>
            <a:endParaRPr lang="en-US"/>
          </a:p>
          <a:p>
            <a:pPr marL="342900" indent="-342900">
              <a:spcBef>
                <a:spcPct val="50000"/>
              </a:spcBef>
              <a:buFontTx/>
              <a:buAutoNum type="arabicPlain" startAt="3"/>
            </a:pPr>
            <a:r>
              <a:rPr lang="ru-RU"/>
              <a:t>Интерпретировали конечный результат статистического анализа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7938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1169988" y="1935163"/>
            <a:ext cx="10412412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3000" b="1">
                <a:solidFill>
                  <a:schemeClr val="bg1"/>
                </a:solidFill>
              </a:rPr>
              <a:t>Математическая</a:t>
            </a:r>
            <a:r>
              <a:rPr lang="ru-RU" sz="3000">
                <a:solidFill>
                  <a:schemeClr val="bg1"/>
                </a:solidFill>
              </a:rPr>
              <a:t> </a:t>
            </a:r>
            <a:r>
              <a:rPr lang="ru-RU" sz="3000" b="1">
                <a:solidFill>
                  <a:schemeClr val="bg1"/>
                </a:solidFill>
              </a:rPr>
              <a:t>модель</a:t>
            </a:r>
            <a:r>
              <a:rPr lang="ru-RU" sz="3000">
                <a:solidFill>
                  <a:schemeClr val="bg1"/>
                </a:solidFill>
              </a:rPr>
              <a:t> — </a:t>
            </a:r>
            <a:r>
              <a:rPr lang="ru-RU" sz="3000" b="1">
                <a:solidFill>
                  <a:schemeClr val="bg1"/>
                </a:solidFill>
              </a:rPr>
              <a:t>это</a:t>
            </a:r>
            <a:r>
              <a:rPr lang="ru-RU" sz="3000">
                <a:solidFill>
                  <a:schemeClr val="bg1"/>
                </a:solidFill>
              </a:rPr>
              <a:t>  описание поведения какой- либо реальной случайной величины  на языке математики</a:t>
            </a:r>
            <a:r>
              <a:rPr lang="ru-RU">
                <a:solidFill>
                  <a:schemeClr val="bg1"/>
                </a:solidFill>
              </a:rPr>
              <a:t> </a:t>
            </a:r>
            <a:r>
              <a:rPr lang="ru-RU" sz="2600" b="1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4000" b="1" smtClean="0">
                <a:solidFill>
                  <a:srgbClr val="5827B3"/>
                </a:solidFill>
              </a:rPr>
              <a:t>Линейная регрессия</a:t>
            </a:r>
            <a:br>
              <a:rPr lang="ru-RU" sz="4000" b="1" smtClean="0">
                <a:solidFill>
                  <a:srgbClr val="5827B3"/>
                </a:solidFill>
              </a:rPr>
            </a:br>
            <a:r>
              <a:rPr lang="ru-RU" sz="4000" b="1" smtClean="0">
                <a:solidFill>
                  <a:srgbClr val="5827B3"/>
                </a:solidFill>
              </a:rPr>
              <a:t/>
            </a:r>
            <a:br>
              <a:rPr lang="ru-RU" sz="4000" b="1" smtClean="0">
                <a:solidFill>
                  <a:srgbClr val="5827B3"/>
                </a:solidFill>
              </a:rPr>
            </a:br>
            <a:endParaRPr lang="ru-RU" sz="4000" b="1" smtClean="0">
              <a:solidFill>
                <a:srgbClr val="5827B3"/>
              </a:solidFill>
            </a:endParaRPr>
          </a:p>
        </p:txBody>
      </p:sp>
      <p:sp>
        <p:nvSpPr>
          <p:cNvPr id="30722" name="Text Box 6"/>
          <p:cNvSpPr txBox="1">
            <a:spLocks noChangeArrowheads="1"/>
          </p:cNvSpPr>
          <p:nvPr/>
        </p:nvSpPr>
        <p:spPr bwMode="auto">
          <a:xfrm>
            <a:off x="223838" y="1149350"/>
            <a:ext cx="11525250" cy="362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/>
              <a:t>Y</a:t>
            </a:r>
            <a:r>
              <a:rPr lang="ru-RU" sz="2400" b="1"/>
              <a:t>=</a:t>
            </a:r>
            <a:r>
              <a:rPr lang="en-US" sz="2400" b="1"/>
              <a:t> f(X)</a:t>
            </a:r>
          </a:p>
          <a:p>
            <a:pPr algn="ctr"/>
            <a:endParaRPr lang="ru-RU" sz="2400" b="1"/>
          </a:p>
          <a:p>
            <a:pPr algn="ctr"/>
            <a:endParaRPr lang="en-US"/>
          </a:p>
          <a:p>
            <a:pPr algn="ctr"/>
            <a:r>
              <a:rPr lang="ru-RU"/>
              <a:t>В основе лежит предположение некой ЛИНЕЙНОЙ зависимости </a:t>
            </a:r>
            <a:r>
              <a:rPr lang="en-US"/>
              <a:t>Y~X,</a:t>
            </a:r>
            <a:r>
              <a:rPr lang="ru-RU"/>
              <a:t>  где </a:t>
            </a:r>
            <a:r>
              <a:rPr lang="en-US"/>
              <a:t>Y</a:t>
            </a:r>
            <a:r>
              <a:rPr lang="ru-RU"/>
              <a:t> –это зависимая переменная, </a:t>
            </a:r>
          </a:p>
          <a:p>
            <a:pPr algn="ctr"/>
            <a:r>
              <a:rPr lang="ru-RU"/>
              <a:t>						                                     а </a:t>
            </a:r>
            <a:r>
              <a:rPr lang="en-US"/>
              <a:t>X</a:t>
            </a:r>
            <a:r>
              <a:rPr lang="ru-RU"/>
              <a:t>- независимая(-ые) </a:t>
            </a:r>
          </a:p>
          <a:p>
            <a:pPr algn="ctr"/>
            <a:endParaRPr lang="ru-RU"/>
          </a:p>
          <a:p>
            <a:pPr algn="ctr"/>
            <a:r>
              <a:rPr lang="ru-RU"/>
              <a:t>					</a:t>
            </a:r>
            <a:endParaRPr lang="en-US" sz="2400"/>
          </a:p>
          <a:p>
            <a:pPr algn="ctr"/>
            <a:r>
              <a:rPr lang="ru-RU" sz="2400"/>
              <a:t>Для парной линейной регрессии ,т.е. где только одна независимая </a:t>
            </a:r>
          </a:p>
          <a:p>
            <a:pPr algn="ctr"/>
            <a:r>
              <a:rPr lang="ru-RU" sz="2400"/>
              <a:t>переменная (признак) Х</a:t>
            </a:r>
            <a:r>
              <a:rPr lang="en-US" sz="2400"/>
              <a:t>, </a:t>
            </a:r>
            <a:r>
              <a:rPr lang="ru-RU" sz="2400"/>
              <a:t> линейная зависимость будет иметь вид</a:t>
            </a:r>
            <a:r>
              <a:rPr lang="en-US" sz="2400"/>
              <a:t>:</a:t>
            </a:r>
            <a:endParaRPr lang="ru-RU" sz="2400"/>
          </a:p>
          <a:p>
            <a:pPr algn="ctr"/>
            <a:endParaRPr lang="ru-RU" sz="2400"/>
          </a:p>
          <a:p>
            <a:pPr algn="ctr"/>
            <a:r>
              <a:rPr lang="en-US" sz="2200"/>
              <a:t>      y </a:t>
            </a:r>
            <a:r>
              <a:rPr lang="ru-RU" sz="2200"/>
              <a:t>= </a:t>
            </a:r>
            <a:r>
              <a:rPr lang="el-GR" sz="2200"/>
              <a:t>β</a:t>
            </a:r>
            <a:r>
              <a:rPr lang="en-US" sz="1200"/>
              <a:t>0 </a:t>
            </a:r>
            <a:r>
              <a:rPr lang="en-US" sz="2200"/>
              <a:t>+ </a:t>
            </a:r>
            <a:r>
              <a:rPr lang="el-GR" sz="2200"/>
              <a:t>β</a:t>
            </a:r>
            <a:r>
              <a:rPr lang="en-US" sz="1200"/>
              <a:t>1</a:t>
            </a:r>
            <a:r>
              <a:rPr lang="en-US" sz="2200"/>
              <a:t> * X</a:t>
            </a:r>
            <a:endParaRPr lang="ru-RU" sz="2200"/>
          </a:p>
        </p:txBody>
      </p:sp>
      <p:sp>
        <p:nvSpPr>
          <p:cNvPr id="30723" name="Text Box 7"/>
          <p:cNvSpPr txBox="1">
            <a:spLocks noChangeArrowheads="1"/>
          </p:cNvSpPr>
          <p:nvPr/>
        </p:nvSpPr>
        <p:spPr bwMode="auto">
          <a:xfrm>
            <a:off x="479425" y="4668838"/>
            <a:ext cx="11269663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 помощью линейной регрессии попробуем описать зависимость переменной </a:t>
            </a:r>
            <a:r>
              <a:rPr lang="en-US" b="1" i="1"/>
              <a:t>y</a:t>
            </a:r>
            <a:r>
              <a:rPr lang="en-US"/>
              <a:t> (</a:t>
            </a:r>
            <a:r>
              <a:rPr lang="ru-RU"/>
              <a:t>верхнее давление) от </a:t>
            </a:r>
          </a:p>
          <a:p>
            <a:pPr>
              <a:spcBef>
                <a:spcPct val="50000"/>
              </a:spcBef>
            </a:pPr>
            <a:r>
              <a:rPr lang="ru-RU"/>
              <a:t>переменной </a:t>
            </a:r>
            <a:r>
              <a:rPr lang="ru-RU" b="1" i="1"/>
              <a:t>Х</a:t>
            </a:r>
            <a:r>
              <a:rPr lang="ru-RU"/>
              <a:t> , в качестве которой мы будем рассматривать различные колонки и их  комбинации из</a:t>
            </a:r>
          </a:p>
          <a:p>
            <a:pPr>
              <a:spcBef>
                <a:spcPct val="50000"/>
              </a:spcBef>
            </a:pPr>
            <a:r>
              <a:rPr lang="ru-RU"/>
              <a:t> подготовленного набора данных .</a:t>
            </a:r>
            <a:r>
              <a:rPr lang="en-US"/>
              <a:t>tidy_set</a:t>
            </a:r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0"/>
          <p:cNvSpPr txBox="1">
            <a:spLocks noChangeArrowheads="1"/>
          </p:cNvSpPr>
          <p:nvPr/>
        </p:nvSpPr>
        <p:spPr bwMode="auto">
          <a:xfrm>
            <a:off x="166688" y="5133975"/>
            <a:ext cx="6765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/>
              <a:t>Из графика  видно, что прослеживается линейная зависимость между нижним и верхним давлением пациента</a:t>
            </a:r>
          </a:p>
        </p:txBody>
      </p:sp>
      <p:pic>
        <p:nvPicPr>
          <p:cNvPr id="3174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155575"/>
            <a:ext cx="10056812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05775" y="4179888"/>
            <a:ext cx="37496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7"/>
          <p:cNvSpPr txBox="1">
            <a:spLocks noChangeArrowheads="1"/>
          </p:cNvSpPr>
          <p:nvPr/>
        </p:nvSpPr>
        <p:spPr bwMode="auto">
          <a:xfrm>
            <a:off x="498475" y="3686175"/>
            <a:ext cx="109362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/>
              <a:t>Функция </a:t>
            </a:r>
            <a:r>
              <a:rPr lang="en-US" sz="1600"/>
              <a:t>predict </a:t>
            </a:r>
            <a:r>
              <a:rPr lang="ru-RU" sz="1600"/>
              <a:t>() упрощает вычисления  оценочного параметра, особенно удобно использовать ,когда имеем дело не с одним Х</a:t>
            </a:r>
          </a:p>
        </p:txBody>
      </p:sp>
      <p:sp>
        <p:nvSpPr>
          <p:cNvPr id="32770" name="Text Box 4"/>
          <p:cNvSpPr txBox="1">
            <a:spLocks noChangeArrowheads="1"/>
          </p:cNvSpPr>
          <p:nvPr/>
        </p:nvSpPr>
        <p:spPr bwMode="auto">
          <a:xfrm>
            <a:off x="1090613" y="246063"/>
            <a:ext cx="1034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/>
              <a:t>Функции </a:t>
            </a:r>
            <a:r>
              <a:rPr lang="en-US"/>
              <a:t>lm()</a:t>
            </a:r>
            <a:r>
              <a:rPr lang="ru-RU"/>
              <a:t> и</a:t>
            </a:r>
            <a:r>
              <a:rPr lang="en-US"/>
              <a:t> predict ()</a:t>
            </a:r>
            <a:r>
              <a:rPr lang="ru-RU"/>
              <a:t> </a:t>
            </a:r>
          </a:p>
        </p:txBody>
      </p:sp>
      <p:pic>
        <p:nvPicPr>
          <p:cNvPr id="3277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475" y="792163"/>
            <a:ext cx="10285413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475" y="4267200"/>
            <a:ext cx="10715625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863" y="476250"/>
            <a:ext cx="15414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5450" y="476250"/>
            <a:ext cx="585152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10"/>
          <p:cNvSpPr txBox="1">
            <a:spLocks noChangeArrowheads="1"/>
          </p:cNvSpPr>
          <p:nvPr/>
        </p:nvSpPr>
        <p:spPr bwMode="auto">
          <a:xfrm>
            <a:off x="296863" y="3248025"/>
            <a:ext cx="4837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Причина различий оценочных значений </a:t>
            </a:r>
            <a:r>
              <a:rPr lang="en-US" i="1"/>
              <a:t>y</a:t>
            </a:r>
            <a:r>
              <a:rPr lang="ru-RU"/>
              <a:t> кроется в округлении вычислений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6863" y="4141788"/>
            <a:ext cx="10952162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6"/>
          <p:cNvSpPr txBox="1">
            <a:spLocks noChangeArrowheads="1"/>
          </p:cNvSpPr>
          <p:nvPr/>
        </p:nvSpPr>
        <p:spPr bwMode="auto">
          <a:xfrm>
            <a:off x="715963" y="4502150"/>
            <a:ext cx="9548812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/>
              <a:t>1.Формула</a:t>
            </a:r>
          </a:p>
          <a:p>
            <a:r>
              <a:rPr lang="ru-RU" sz="1400"/>
              <a:t>2</a:t>
            </a:r>
            <a:r>
              <a:rPr lang="en-US" sz="1400"/>
              <a:t>.</a:t>
            </a:r>
            <a:r>
              <a:rPr lang="ru-RU" sz="1400"/>
              <a:t> </a:t>
            </a:r>
            <a:r>
              <a:rPr lang="en-US" sz="1400"/>
              <a:t>Residuals:  </a:t>
            </a:r>
            <a:r>
              <a:rPr lang="ru-RU" sz="1400"/>
              <a:t>Распределение остатков</a:t>
            </a:r>
          </a:p>
          <a:p>
            <a:r>
              <a:rPr lang="ru-RU" sz="1400"/>
              <a:t>3 </a:t>
            </a:r>
            <a:r>
              <a:rPr lang="en-US" sz="1400"/>
              <a:t> Coefficients: </a:t>
            </a:r>
            <a:r>
              <a:rPr lang="ru-RU" sz="1400"/>
              <a:t>Значение коэффициентов для подобранной модели, значимость коэффициентов модели (</a:t>
            </a:r>
            <a:r>
              <a:rPr lang="en-US" sz="1400"/>
              <a:t>t –</a:t>
            </a:r>
            <a:r>
              <a:rPr lang="ru-RU" sz="1400"/>
              <a:t> критерий)</a:t>
            </a:r>
          </a:p>
          <a:p>
            <a:r>
              <a:rPr lang="ru-RU" sz="1400"/>
              <a:t>4. </a:t>
            </a:r>
            <a:r>
              <a:rPr lang="en-US" sz="1400"/>
              <a:t>Residual standard error </a:t>
            </a:r>
          </a:p>
          <a:p>
            <a:r>
              <a:rPr lang="en-US" sz="1400"/>
              <a:t>5 Multiple R-squared </a:t>
            </a:r>
            <a:r>
              <a:rPr lang="ru-RU" sz="1400"/>
              <a:t> коэффициент детерминации</a:t>
            </a:r>
            <a:r>
              <a:rPr lang="en-US" sz="1400"/>
              <a:t> </a:t>
            </a:r>
            <a:endParaRPr lang="ru-RU" sz="1400"/>
          </a:p>
          <a:p>
            <a:r>
              <a:rPr lang="ru-RU" sz="1400"/>
              <a:t>6 </a:t>
            </a:r>
            <a:r>
              <a:rPr lang="en-US" sz="1400"/>
              <a:t>F-statisctic: </a:t>
            </a:r>
            <a:r>
              <a:rPr lang="ru-RU" sz="1400"/>
              <a:t>Значимость модели в целом (</a:t>
            </a:r>
            <a:r>
              <a:rPr lang="en-US" sz="1400"/>
              <a:t>F- </a:t>
            </a:r>
            <a:r>
              <a:rPr lang="ru-RU" sz="1400"/>
              <a:t>критерий</a:t>
            </a:r>
            <a:r>
              <a:rPr lang="en-US" sz="1400"/>
              <a:t>)</a:t>
            </a:r>
            <a:endParaRPr lang="ru-RU" sz="1400"/>
          </a:p>
          <a:p>
            <a:endParaRPr lang="ru-RU" sz="1400"/>
          </a:p>
          <a:p>
            <a:endParaRPr lang="ru-RU" sz="1400"/>
          </a:p>
        </p:txBody>
      </p:sp>
      <p:pic>
        <p:nvPicPr>
          <p:cNvPr id="348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963" y="476250"/>
            <a:ext cx="51435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1288" y="468313"/>
            <a:ext cx="4940300" cy="335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7148</TotalTime>
  <Words>1026</Words>
  <Application>Microsoft Office PowerPoint</Application>
  <PresentationFormat>Произвольный</PresentationFormat>
  <Paragraphs>168</Paragraphs>
  <Slides>30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Тема Office</vt:lpstr>
      <vt:lpstr>R</vt:lpstr>
      <vt:lpstr> Язык R для анализа данных   </vt:lpstr>
      <vt:lpstr>На этом уроке мы изучим:</vt:lpstr>
      <vt:lpstr>Презентация PowerPoint</vt:lpstr>
      <vt:lpstr>Линейная регрессия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516</cp:revision>
  <dcterms:created xsi:type="dcterms:W3CDTF">2018-09-20T14:58:52Z</dcterms:created>
  <dcterms:modified xsi:type="dcterms:W3CDTF">2021-12-25T13:49:15Z</dcterms:modified>
</cp:coreProperties>
</file>